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57" r:id="rId4"/>
    <p:sldId id="258" r:id="rId5"/>
    <p:sldId id="259" r:id="rId6"/>
    <p:sldId id="265" r:id="rId7"/>
    <p:sldId id="266" r:id="rId8"/>
    <p:sldId id="260" r:id="rId9"/>
    <p:sldId id="267" r:id="rId10"/>
    <p:sldId id="268" r:id="rId11"/>
    <p:sldId id="261" r:id="rId12"/>
    <p:sldId id="269" r:id="rId13"/>
    <p:sldId id="270" r:id="rId14"/>
    <p:sldId id="271" r:id="rId15"/>
    <p:sldId id="262" r:id="rId16"/>
    <p:sldId id="272" r:id="rId17"/>
    <p:sldId id="273" r:id="rId18"/>
    <p:sldId id="274" r:id="rId19"/>
    <p:sldId id="263" r:id="rId20"/>
    <p:sldId id="26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3D6185-9CF4-4968-A66B-454F2615E3D3}" v="3" dt="2025-10-20T14:28:59.4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1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795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hys Ingalls" userId="2a3ba47cef5ed98a" providerId="LiveId" clId="{CACE747D-E921-4D41-9443-7D97093FE95A}"/>
    <pc:docChg chg="custSel addSld modSld">
      <pc:chgData name="Rhys Ingalls" userId="2a3ba47cef5ed98a" providerId="LiveId" clId="{CACE747D-E921-4D41-9443-7D97093FE95A}" dt="2025-10-20T14:30:33.900" v="29" actId="255"/>
      <pc:docMkLst>
        <pc:docMk/>
      </pc:docMkLst>
      <pc:sldChg chg="addSp delSp modSp new mod setBg">
        <pc:chgData name="Rhys Ingalls" userId="2a3ba47cef5ed98a" providerId="LiveId" clId="{CACE747D-E921-4D41-9443-7D97093FE95A}" dt="2025-10-20T14:30:33.900" v="29" actId="255"/>
        <pc:sldMkLst>
          <pc:docMk/>
          <pc:sldMk cId="1181601429" sldId="275"/>
        </pc:sldMkLst>
        <pc:spChg chg="mod">
          <ac:chgData name="Rhys Ingalls" userId="2a3ba47cef5ed98a" providerId="LiveId" clId="{CACE747D-E921-4D41-9443-7D97093FE95A}" dt="2025-10-20T14:28:26.429" v="16" actId="20577"/>
          <ac:spMkLst>
            <pc:docMk/>
            <pc:sldMk cId="1181601429" sldId="275"/>
            <ac:spMk id="2" creationId="{5B562AC0-CB1B-1E50-CDB9-D148064EC385}"/>
          </ac:spMkLst>
        </pc:spChg>
        <pc:spChg chg="del">
          <ac:chgData name="Rhys Ingalls" userId="2a3ba47cef5ed98a" providerId="LiveId" clId="{CACE747D-E921-4D41-9443-7D97093FE95A}" dt="2025-10-20T14:28:05.111" v="1"/>
          <ac:spMkLst>
            <pc:docMk/>
            <pc:sldMk cId="1181601429" sldId="275"/>
            <ac:spMk id="3" creationId="{D394CCE8-76FF-CA58-94AD-8920FE25B8EE}"/>
          </ac:spMkLst>
        </pc:spChg>
        <pc:spChg chg="add del">
          <ac:chgData name="Rhys Ingalls" userId="2a3ba47cef5ed98a" providerId="LiveId" clId="{CACE747D-E921-4D41-9443-7D97093FE95A}" dt="2025-10-20T14:28:20.228" v="2" actId="26606"/>
          <ac:spMkLst>
            <pc:docMk/>
            <pc:sldMk cId="1181601429" sldId="275"/>
            <ac:spMk id="5" creationId="{20D00716-9FE4-757E-B430-4227478DA833}"/>
          </ac:spMkLst>
        </pc:spChg>
        <pc:spChg chg="add del">
          <ac:chgData name="Rhys Ingalls" userId="2a3ba47cef5ed98a" providerId="LiveId" clId="{CACE747D-E921-4D41-9443-7D97093FE95A}" dt="2025-10-20T14:28:55.214" v="20"/>
          <ac:spMkLst>
            <pc:docMk/>
            <pc:sldMk cId="1181601429" sldId="275"/>
            <ac:spMk id="6" creationId="{BE3FE26B-037C-D6F9-5EA5-E3406E837C4F}"/>
          </ac:spMkLst>
        </pc:spChg>
        <pc:spChg chg="add">
          <ac:chgData name="Rhys Ingalls" userId="2a3ba47cef5ed98a" providerId="LiveId" clId="{CACE747D-E921-4D41-9443-7D97093FE95A}" dt="2025-10-20T14:28:20.228" v="2" actId="26606"/>
          <ac:spMkLst>
            <pc:docMk/>
            <pc:sldMk cId="1181601429" sldId="275"/>
            <ac:spMk id="10" creationId="{BACC6370-2D7E-4714-9D71-7542949D7D5D}"/>
          </ac:spMkLst>
        </pc:spChg>
        <pc:spChg chg="add">
          <ac:chgData name="Rhys Ingalls" userId="2a3ba47cef5ed98a" providerId="LiveId" clId="{CACE747D-E921-4D41-9443-7D97093FE95A}" dt="2025-10-20T14:28:20.228" v="2" actId="26606"/>
          <ac:spMkLst>
            <pc:docMk/>
            <pc:sldMk cId="1181601429" sldId="275"/>
            <ac:spMk id="12" creationId="{F68B3F68-107C-434F-AA38-110D5EA91B85}"/>
          </ac:spMkLst>
        </pc:spChg>
        <pc:spChg chg="add">
          <ac:chgData name="Rhys Ingalls" userId="2a3ba47cef5ed98a" providerId="LiveId" clId="{CACE747D-E921-4D41-9443-7D97093FE95A}" dt="2025-10-20T14:28:20.228" v="2" actId="26606"/>
          <ac:spMkLst>
            <pc:docMk/>
            <pc:sldMk cId="1181601429" sldId="275"/>
            <ac:spMk id="14" creationId="{AAD0DBB9-1A4B-4391-81D4-CB19F9AB918A}"/>
          </ac:spMkLst>
        </pc:spChg>
        <pc:spChg chg="add">
          <ac:chgData name="Rhys Ingalls" userId="2a3ba47cef5ed98a" providerId="LiveId" clId="{CACE747D-E921-4D41-9443-7D97093FE95A}" dt="2025-10-20T14:28:20.228" v="2" actId="26606"/>
          <ac:spMkLst>
            <pc:docMk/>
            <pc:sldMk cId="1181601429" sldId="275"/>
            <ac:spMk id="16" creationId="{063BBA22-50EA-4C4D-BE05-F1CE4E63AA56}"/>
          </ac:spMkLst>
        </pc:spChg>
        <pc:graphicFrameChg chg="add mod modGraphic">
          <ac:chgData name="Rhys Ingalls" userId="2a3ba47cef5ed98a" providerId="LiveId" clId="{CACE747D-E921-4D41-9443-7D97093FE95A}" dt="2025-10-20T14:30:25.989" v="28" actId="255"/>
          <ac:graphicFrameMkLst>
            <pc:docMk/>
            <pc:sldMk cId="1181601429" sldId="275"/>
            <ac:graphicFrameMk id="4" creationId="{488E07AC-6496-DB67-7A81-BEA9B67CAF28}"/>
          </ac:graphicFrameMkLst>
        </pc:graphicFrameChg>
        <pc:graphicFrameChg chg="add mod modGraphic">
          <ac:chgData name="Rhys Ingalls" userId="2a3ba47cef5ed98a" providerId="LiveId" clId="{CACE747D-E921-4D41-9443-7D97093FE95A}" dt="2025-10-20T14:30:33.900" v="29" actId="255"/>
          <ac:graphicFrameMkLst>
            <pc:docMk/>
            <pc:sldMk cId="1181601429" sldId="275"/>
            <ac:graphicFrameMk id="7" creationId="{BC163F4B-6A16-CAB3-BA04-AD57B503257E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1.png"/><Relationship Id="rId4" Type="http://schemas.openxmlformats.org/officeDocument/2006/relationships/hyperlink" Target="https://public.tableau.com/app/profile/rhys.ingalls/viz/ClimateWins_Presentation/Dashboard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1.png"/><Relationship Id="rId5" Type="http://schemas.openxmlformats.org/officeDocument/2006/relationships/hyperlink" Target="https://public.tableau.com/app/profile/rhys.ingalls/viz/ClimateWins_Presentation/Dashboard1" TargetMode="Externa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youtu.be/yTbekKT6FeU" TargetMode="Externa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hyperlink" Target="https://github.com/Rhys-I/climatewins-ml-report" TargetMode="External"/><Relationship Id="rId5" Type="http://schemas.openxmlformats.org/officeDocument/2006/relationships/hyperlink" Target="https://public.tableau.com/app/profile/rhys.ingalls/viz/ClimateWins_Presentation/Dashboard1" TargetMode="External"/><Relationship Id="rId4" Type="http://schemas.openxmlformats.org/officeDocument/2006/relationships/hyperlink" Target="mailto:contact@rhysingall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6118" y="735106"/>
            <a:ext cx="7540322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200">
                <a:solidFill>
                  <a:srgbClr val="FFFFFF"/>
                </a:solidFill>
              </a:rPr>
              <a:t>Climate Model Performance and Overfitting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3011" y="4870824"/>
            <a:ext cx="7504463" cy="1458258"/>
          </a:xfrm>
        </p:spPr>
        <p:txBody>
          <a:bodyPr anchor="ctr">
            <a:normAutofit/>
          </a:bodyPr>
          <a:lstStyle/>
          <a:p>
            <a:pPr algn="l"/>
            <a:r>
              <a:t>Prepared for ClimateWins  •  Presenter: Rhys Ingalls  •  Date: Oct 18, 2025</a:t>
            </a:r>
            <a:endParaRPr lang="en-US"/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id="{C3E09501-D79A-E193-9CA5-B76F5C0D31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58" y="639332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8000">
        <p:fade/>
      </p:transition>
    </mc:Choice>
    <mc:Fallback xmlns="">
      <p:transition spd="med" advClick="0" advTm="1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1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54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KNN: Confusion Matrices Grid</a:t>
            </a:r>
          </a:p>
        </p:txBody>
      </p:sp>
      <p:pic>
        <p:nvPicPr>
          <p:cNvPr id="5" name="Picture 4" descr="A group of squares with yellow and blue squares&#10;&#10;AI-generated content may be incorrect.">
            <a:extLst>
              <a:ext uri="{FF2B5EF4-FFF2-40B4-BE49-F238E27FC236}">
                <a16:creationId xmlns:a16="http://schemas.microsoft.com/office/drawing/2014/main" id="{4E3B9F51-2411-4217-2B34-D7041FFD0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631" y="1966293"/>
            <a:ext cx="6982737" cy="3683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CE892A-CFC0-A20F-A6F0-93ED547953CE}"/>
              </a:ext>
            </a:extLst>
          </p:cNvPr>
          <p:cNvSpPr txBox="1"/>
          <p:nvPr/>
        </p:nvSpPr>
        <p:spPr>
          <a:xfrm>
            <a:off x="979715" y="5802439"/>
            <a:ext cx="7652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stations displayed strong diagonals, though a few with imbalanced labels (e.g., </a:t>
            </a:r>
            <a:r>
              <a:rPr lang="en-US" dirty="0" err="1"/>
              <a:t>Sonnblick</a:t>
            </a:r>
            <a:r>
              <a:rPr lang="en-US" dirty="0"/>
              <a:t>) had sparse ‘pleasant’ predictions.</a:t>
            </a:r>
          </a:p>
        </p:txBody>
      </p:sp>
      <p:pic>
        <p:nvPicPr>
          <p:cNvPr id="8" name="Slide 9">
            <a:hlinkClick r:id="" action="ppaction://media"/>
            <a:extLst>
              <a:ext uri="{FF2B5EF4-FFF2-40B4-BE49-F238E27FC236}">
                <a16:creationId xmlns:a16="http://schemas.microsoft.com/office/drawing/2014/main" id="{0060A4E6-8A65-58DD-7501-BFABBD759E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265" y="633798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Results at a Glance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1856148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Best overall: ANN (5,5), scaled — strong generalization (≈97–98% test accuracy).</a:t>
            </a:r>
          </a:p>
          <a:p>
            <a:pPr>
              <a:defRPr sz="2000"/>
            </a:pPr>
            <a:r>
              <a:rPr lang="en-US" sz="2000" dirty="0"/>
              <a:t>Decision Tree: Perfect scores but likely to fail on new data (memorization).</a:t>
            </a:r>
          </a:p>
          <a:p>
            <a:pPr>
              <a:defRPr sz="2000"/>
            </a:pPr>
            <a:r>
              <a:rPr lang="en-US" sz="2000" dirty="0"/>
              <a:t>Station effects: Top performers included Madrid, Belgrade, Budapest; more variability at </a:t>
            </a:r>
            <a:r>
              <a:rPr lang="en-US" sz="2000" dirty="0" err="1"/>
              <a:t>Sonnblick</a:t>
            </a:r>
            <a:r>
              <a:rPr lang="en-US" sz="2000" dirty="0"/>
              <a:t>, Valentia.</a:t>
            </a:r>
          </a:p>
          <a:p>
            <a:pPr>
              <a:defRPr sz="2000"/>
            </a:pPr>
            <a:r>
              <a:rPr lang="en-US" sz="2000" dirty="0"/>
              <a:t>Observed overfitting gap example: ~28.9% higher train than test accuracy for ANN in aggregate view.</a:t>
            </a:r>
          </a:p>
        </p:txBody>
      </p:sp>
      <p:pic>
        <p:nvPicPr>
          <p:cNvPr id="4" name="Slide 10">
            <a:hlinkClick r:id="" action="ppaction://media"/>
            <a:extLst>
              <a:ext uri="{FF2B5EF4-FFF2-40B4-BE49-F238E27FC236}">
                <a16:creationId xmlns:a16="http://schemas.microsoft.com/office/drawing/2014/main" id="{9ADCEAF9-5448-E8E6-C24B-E0EC91338D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30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00">
        <p:fade/>
      </p:transition>
    </mc:Choice>
    <mc:Fallback xmlns="">
      <p:transition spd="med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ANN (5-5) Confusion Matrix</a:t>
            </a:r>
          </a:p>
        </p:txBody>
      </p:sp>
      <p:pic>
        <p:nvPicPr>
          <p:cNvPr id="5" name="Picture 4" descr="A group of squares with different colors&#10;&#10;AI-generated content may be incorrect.">
            <a:extLst>
              <a:ext uri="{FF2B5EF4-FFF2-40B4-BE49-F238E27FC236}">
                <a16:creationId xmlns:a16="http://schemas.microsoft.com/office/drawing/2014/main" id="{CF96A14C-2D5E-4181-515E-25816A068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055" y="1738496"/>
            <a:ext cx="7578508" cy="38839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4C8FBE-0A13-C89E-C9FB-C1E2768EBB4B}"/>
              </a:ext>
            </a:extLst>
          </p:cNvPr>
          <p:cNvSpPr txBox="1"/>
          <p:nvPr/>
        </p:nvSpPr>
        <p:spPr>
          <a:xfrm>
            <a:off x="859971" y="5791200"/>
            <a:ext cx="764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Balanced diagonal performance with minor misclassifications. Best overall generalization — Train: 0.981, Test: 0.975.</a:t>
            </a:r>
          </a:p>
        </p:txBody>
      </p:sp>
      <p:pic>
        <p:nvPicPr>
          <p:cNvPr id="7" name="Slide 11">
            <a:hlinkClick r:id="" action="ppaction://media"/>
            <a:extLst>
              <a:ext uri="{FF2B5EF4-FFF2-40B4-BE49-F238E27FC236}">
                <a16:creationId xmlns:a16="http://schemas.microsoft.com/office/drawing/2014/main" id="{00CB0885-9B0E-6AB5-8942-BFA72EBB33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078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00">
        <p:fade/>
      </p:transition>
    </mc:Choice>
    <mc:Fallback xmlns="">
      <p:transition spd="med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3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ANN (10-5) Confusion Matrix</a:t>
            </a:r>
          </a:p>
        </p:txBody>
      </p:sp>
      <p:pic>
        <p:nvPicPr>
          <p:cNvPr id="5" name="Picture 4" descr="A group of squares with different colors&#10;&#10;AI-generated content may be incorrect.">
            <a:extLst>
              <a:ext uri="{FF2B5EF4-FFF2-40B4-BE49-F238E27FC236}">
                <a16:creationId xmlns:a16="http://schemas.microsoft.com/office/drawing/2014/main" id="{688EE304-8E53-E2DF-15DE-A91BE048F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455" y="1822348"/>
            <a:ext cx="7557089" cy="3873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4B2294-C1FA-F332-511B-87DBB2B89939}"/>
              </a:ext>
            </a:extLst>
          </p:cNvPr>
          <p:cNvSpPr txBox="1"/>
          <p:nvPr/>
        </p:nvSpPr>
        <p:spPr>
          <a:xfrm>
            <a:off x="793455" y="5943600"/>
            <a:ext cx="7697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Slight increase in false negatives versus (5-5). Accuracy remained stable — Train: 0.983, Test: 0.972.</a:t>
            </a:r>
          </a:p>
        </p:txBody>
      </p:sp>
      <p:pic>
        <p:nvPicPr>
          <p:cNvPr id="7" name="Slide 12">
            <a:hlinkClick r:id="" action="ppaction://media"/>
            <a:extLst>
              <a:ext uri="{FF2B5EF4-FFF2-40B4-BE49-F238E27FC236}">
                <a16:creationId xmlns:a16="http://schemas.microsoft.com/office/drawing/2014/main" id="{F0C025B6-4AC8-8521-705E-1BCA03A24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410" y="6346249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Decision Tree (Depth 6) Confusion Matrix</a:t>
            </a:r>
          </a:p>
        </p:txBody>
      </p:sp>
      <p:pic>
        <p:nvPicPr>
          <p:cNvPr id="5" name="Picture 4" descr="A group of squares with different colors&#10;&#10;AI-generated content may be incorrect.">
            <a:extLst>
              <a:ext uri="{FF2B5EF4-FFF2-40B4-BE49-F238E27FC236}">
                <a16:creationId xmlns:a16="http://schemas.microsoft.com/office/drawing/2014/main" id="{7241C078-65D4-9F4F-8B46-0CFF34F8F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341" y="1822348"/>
            <a:ext cx="7535318" cy="3861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5D8005-CC2F-B2DF-37F4-327327BD9D86}"/>
              </a:ext>
            </a:extLst>
          </p:cNvPr>
          <p:cNvSpPr txBox="1"/>
          <p:nvPr/>
        </p:nvSpPr>
        <p:spPr>
          <a:xfrm>
            <a:off x="913199" y="5821118"/>
            <a:ext cx="7535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Perfect diagonal predictions (Train: 1.000, Test: 1.000), confirming overfitting and memorization of training data.</a:t>
            </a:r>
          </a:p>
        </p:txBody>
      </p:sp>
      <p:pic>
        <p:nvPicPr>
          <p:cNvPr id="7" name="Slide 13">
            <a:hlinkClick r:id="" action="ppaction://media"/>
            <a:extLst>
              <a:ext uri="{FF2B5EF4-FFF2-40B4-BE49-F238E27FC236}">
                <a16:creationId xmlns:a16="http://schemas.microsoft.com/office/drawing/2014/main" id="{4579280C-B3F9-3099-4D30-51D572D6A9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154" y="636628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Dashboard Artifacts (Tableau)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639" y="1741254"/>
            <a:ext cx="7293023" cy="3683358"/>
          </a:xfrm>
        </p:spPr>
        <p:txBody>
          <a:bodyPr anchor="ctr">
            <a:normAutofit/>
          </a:bodyPr>
          <a:lstStyle/>
          <a:p>
            <a:pPr marL="0" indent="0">
              <a:buNone/>
              <a:defRPr sz="2000"/>
            </a:pPr>
            <a:r>
              <a:rPr lang="en-US" sz="2000" dirty="0"/>
              <a:t>Tableau dashboard includes:</a:t>
            </a:r>
          </a:p>
          <a:p>
            <a:pPr marL="0" indent="0">
              <a:buNone/>
              <a:defRPr sz="2000"/>
            </a:pPr>
            <a:r>
              <a:rPr lang="en-US" sz="2000" dirty="0"/>
              <a:t>• Temperature Distribution by Station (stacked histogram of counts).</a:t>
            </a:r>
          </a:p>
          <a:p>
            <a:pPr marL="0" indent="0">
              <a:buNone/>
              <a:defRPr sz="2000"/>
            </a:pPr>
            <a:r>
              <a:rPr lang="en-US" sz="2000" dirty="0"/>
              <a:t>• Model Performance by Station (accuracy bar chart).</a:t>
            </a:r>
          </a:p>
          <a:p>
            <a:pPr marL="0" indent="0">
              <a:buNone/>
              <a:defRPr sz="2000"/>
            </a:pPr>
            <a:r>
              <a:rPr lang="en-US" sz="2000" dirty="0"/>
              <a:t>• Algorithm Accuracy Comparison (train vs test).</a:t>
            </a:r>
          </a:p>
          <a:p>
            <a:pPr marL="0" indent="0">
              <a:buNone/>
              <a:defRPr sz="2000"/>
            </a:pPr>
            <a:r>
              <a:rPr lang="en-US" sz="2000" dirty="0"/>
              <a:t>• Overfitting Analysis (train–test gap as %).</a:t>
            </a:r>
          </a:p>
          <a:p>
            <a:pPr marL="0" indent="0">
              <a:buNone/>
              <a:defRPr sz="2000"/>
            </a:pPr>
            <a:r>
              <a:rPr lang="en-US" sz="2000" dirty="0"/>
              <a:t>Key takeaways are embedded as captions on the dashboard.</a:t>
            </a:r>
          </a:p>
          <a:p>
            <a:pPr>
              <a:defRPr sz="2000"/>
            </a:pPr>
            <a:r>
              <a:rPr lang="en-US" dirty="0" err="1">
                <a:hlinkClick r:id="rId4"/>
              </a:rPr>
              <a:t>ClimateWins_Presentation</a:t>
            </a:r>
            <a:r>
              <a:rPr lang="en-US" dirty="0">
                <a:hlinkClick r:id="rId4"/>
              </a:rPr>
              <a:t> | Tableau Public</a:t>
            </a:r>
            <a:endParaRPr lang="en-US" sz="2000" dirty="0"/>
          </a:p>
        </p:txBody>
      </p:sp>
      <p:pic>
        <p:nvPicPr>
          <p:cNvPr id="5" name="Slide 14">
            <a:hlinkClick r:id="" action="ppaction://media"/>
            <a:extLst>
              <a:ext uri="{FF2B5EF4-FFF2-40B4-BE49-F238E27FC236}">
                <a16:creationId xmlns:a16="http://schemas.microsoft.com/office/drawing/2014/main" id="{469A5ADF-6A60-D1AD-A1DC-64BC06DD4A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71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000">
        <p:fade/>
      </p:transition>
    </mc:Choice>
    <mc:Fallback xmlns="">
      <p:transition spd="med" advTm="3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Comparison: Train vs Test Accuracy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5764D7-7319-57B5-B3E4-276FC0B56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982" y="1733592"/>
            <a:ext cx="6194036" cy="4413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B8EB48-1550-C8F5-06EC-B772CDAEA948}"/>
              </a:ext>
            </a:extLst>
          </p:cNvPr>
          <p:cNvSpPr txBox="1"/>
          <p:nvPr/>
        </p:nvSpPr>
        <p:spPr>
          <a:xfrm>
            <a:off x="816426" y="6049360"/>
            <a:ext cx="7511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Decision Tree shows no train-test gap but poor generalization. The ANN balances both sets closely, while KNN underperforms slightly.</a:t>
            </a:r>
          </a:p>
        </p:txBody>
      </p:sp>
      <p:pic>
        <p:nvPicPr>
          <p:cNvPr id="12" name="Slide 15">
            <a:hlinkClick r:id="" action="ppaction://media"/>
            <a:extLst>
              <a:ext uri="{FF2B5EF4-FFF2-40B4-BE49-F238E27FC236}">
                <a16:creationId xmlns:a16="http://schemas.microsoft.com/office/drawing/2014/main" id="{CB75FBF1-93FC-1B4B-886D-B697EAB8FC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81" y="636628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000">
        <p:fade/>
      </p:transition>
    </mc:Choice>
    <mc:Fallback xmlns="">
      <p:transition spd="med" advTm="3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3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030" y="2767106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Overfitting Gap by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B9F1D-DDC3-CB48-0221-0BCF7ACAD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2208" y="467208"/>
            <a:ext cx="3422992" cy="51863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C7891D-F6F4-58D8-DC39-AF24E80AB01F}"/>
              </a:ext>
            </a:extLst>
          </p:cNvPr>
          <p:cNvSpPr txBox="1"/>
          <p:nvPr/>
        </p:nvSpPr>
        <p:spPr>
          <a:xfrm>
            <a:off x="3497869" y="5659103"/>
            <a:ext cx="5236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 overfitting gap ≈ 28.9%; Decision Tree gap = 0%. Demonstrates ANN’s moderate but manageable overfitting versus full memorization in the tree.</a:t>
            </a:r>
          </a:p>
        </p:txBody>
      </p:sp>
      <p:pic>
        <p:nvPicPr>
          <p:cNvPr id="7" name="Slide 16">
            <a:hlinkClick r:id="" action="ppaction://media"/>
            <a:extLst>
              <a:ext uri="{FF2B5EF4-FFF2-40B4-BE49-F238E27FC236}">
                <a16:creationId xmlns:a16="http://schemas.microsoft.com/office/drawing/2014/main" id="{BDE313B5-81B9-575C-8853-1BD427F961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220" y="637020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000">
        <p:fade/>
      </p:transition>
    </mc:Choice>
    <mc:Fallback xmlns="">
      <p:transition spd="med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Tableau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4CEEC-E7B7-885C-940A-E74B04235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03" y="1604433"/>
            <a:ext cx="7250794" cy="44773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05F3E3-9FAA-44E7-3590-5B44D8F1DA18}"/>
              </a:ext>
            </a:extLst>
          </p:cNvPr>
          <p:cNvSpPr txBox="1"/>
          <p:nvPr/>
        </p:nvSpPr>
        <p:spPr>
          <a:xfrm>
            <a:off x="946603" y="6069725"/>
            <a:ext cx="7944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Comprehensive Tableau dashboard summarizing temperature distribution, station-wise accuracy, and model overfitting patterns. </a:t>
            </a:r>
            <a:r>
              <a:rPr lang="en-US" sz="1600" dirty="0" err="1">
                <a:hlinkClick r:id="rId5"/>
              </a:rPr>
              <a:t>ClimateWins_Presentation</a:t>
            </a:r>
            <a:r>
              <a:rPr lang="en-US" sz="1600" dirty="0">
                <a:hlinkClick r:id="rId5"/>
              </a:rPr>
              <a:t> | Tableau Public</a:t>
            </a:r>
            <a:endParaRPr lang="en-US" sz="1600" dirty="0"/>
          </a:p>
          <a:p>
            <a:endParaRPr lang="en-US" sz="1600" dirty="0"/>
          </a:p>
        </p:txBody>
      </p:sp>
      <p:pic>
        <p:nvPicPr>
          <p:cNvPr id="7" name="Slide 17">
            <a:hlinkClick r:id="" action="ppaction://media"/>
            <a:extLst>
              <a:ext uri="{FF2B5EF4-FFF2-40B4-BE49-F238E27FC236}">
                <a16:creationId xmlns:a16="http://schemas.microsoft.com/office/drawing/2014/main" id="{8F329A7C-26AE-E115-E4BE-CED9D63B9E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421" y="636628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000">
        <p:fade/>
      </p:transition>
    </mc:Choice>
    <mc:Fallback xmlns="">
      <p:transition spd="med" advTm="1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Next Steps &amp; Future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Run k‑fold cross‑validation per station to quantify generalization spread.</a:t>
            </a:r>
          </a:p>
          <a:p>
            <a:pPr>
              <a:defRPr sz="2000"/>
            </a:pPr>
            <a:r>
              <a:rPr lang="en-US" sz="2000" dirty="0"/>
              <a:t>Address class imbalance (if present) with stratified sampling or calibrated thresholds.</a:t>
            </a:r>
          </a:p>
          <a:p>
            <a:pPr>
              <a:defRPr sz="2000"/>
            </a:pPr>
            <a:r>
              <a:rPr lang="en-US" sz="2000" dirty="0"/>
              <a:t>Try regularized tree ensembles (Random Forest, </a:t>
            </a:r>
            <a:r>
              <a:rPr lang="en-US" sz="2000" dirty="0" err="1"/>
              <a:t>XGBoost</a:t>
            </a:r>
            <a:r>
              <a:rPr lang="en-US" sz="2000" dirty="0"/>
              <a:t>) with early stopping.</a:t>
            </a:r>
          </a:p>
          <a:p>
            <a:pPr>
              <a:defRPr sz="2000"/>
            </a:pPr>
            <a:r>
              <a:rPr lang="en-US" sz="2000" dirty="0"/>
              <a:t>Tune ANN with dropout and weight decay; evaluate ROC‑AUC and calibration.</a:t>
            </a:r>
          </a:p>
          <a:p>
            <a:pPr>
              <a:defRPr sz="2000"/>
            </a:pPr>
            <a:r>
              <a:rPr lang="en-US" sz="2000" dirty="0"/>
              <a:t>Document data provenance &amp; bias checks; set up model monitoring for drift.</a:t>
            </a:r>
          </a:p>
        </p:txBody>
      </p:sp>
      <p:pic>
        <p:nvPicPr>
          <p:cNvPr id="6" name="Slide 18">
            <a:hlinkClick r:id="" action="ppaction://media"/>
            <a:extLst>
              <a:ext uri="{FF2B5EF4-FFF2-40B4-BE49-F238E27FC236}">
                <a16:creationId xmlns:a16="http://schemas.microsoft.com/office/drawing/2014/main" id="{77A55A02-A415-A7C0-1083-6B5EC58407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79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0">
        <p:fade/>
      </p:transition>
    </mc:Choice>
    <mc:Fallback xmlns="">
      <p:transition spd="med" advTm="4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62AC0-CB1B-1E50-CDB9-D148064EC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5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📑 Slide Index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5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88E07AC-6496-DB67-7A81-BEA9B67CAF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3655492"/>
              </p:ext>
            </p:extLst>
          </p:nvPr>
        </p:nvGraphicFramePr>
        <p:xfrm>
          <a:off x="614393" y="1927387"/>
          <a:ext cx="3922047" cy="4581742"/>
        </p:xfrm>
        <a:graphic>
          <a:graphicData uri="http://schemas.openxmlformats.org/drawingml/2006/table">
            <a:tbl>
              <a:tblPr firstRow="1" bandRow="1"/>
              <a:tblGrid>
                <a:gridCol w="792784">
                  <a:extLst>
                    <a:ext uri="{9D8B030D-6E8A-4147-A177-3AD203B41FA5}">
                      <a16:colId xmlns:a16="http://schemas.microsoft.com/office/drawing/2014/main" val="344083557"/>
                    </a:ext>
                  </a:extLst>
                </a:gridCol>
                <a:gridCol w="3129263">
                  <a:extLst>
                    <a:ext uri="{9D8B030D-6E8A-4147-A177-3AD203B41FA5}">
                      <a16:colId xmlns:a16="http://schemas.microsoft.com/office/drawing/2014/main" val="3480260566"/>
                    </a:ext>
                  </a:extLst>
                </a:gridCol>
              </a:tblGrid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 dirty="0"/>
                        <a:t>#</a:t>
                      </a:r>
                      <a:endParaRPr lang="en-US" sz="1600" dirty="0"/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/>
                        <a:t>Slide Title</a:t>
                      </a:r>
                      <a:endParaRPr lang="en-US" sz="1600"/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5858123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Title Slide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281144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2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/>
                        <a:t>Index</a:t>
                      </a:r>
                      <a:endParaRPr lang="en-US" sz="1600"/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5244429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3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Objectives &amp; Hypotheses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4677066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4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Data Origin, Bias &amp; Accuracy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715931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5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Optimization Recap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179772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6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600"/>
                        <a:t>Gradient Descent: Loss vs Iterations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5225082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7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600"/>
                        <a:t>Gradient Descent: 3D Loss Surface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779254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8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Supervised Learning Models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5941092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9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KNN: Accuracy vs k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437364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10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KNN: Confusion Matrices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757016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BC163F4B-6A16-CAB3-BA04-AD57B50325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691092"/>
              </p:ext>
            </p:extLst>
          </p:nvPr>
        </p:nvGraphicFramePr>
        <p:xfrm>
          <a:off x="4572000" y="1924820"/>
          <a:ext cx="4180813" cy="4807418"/>
        </p:xfrm>
        <a:graphic>
          <a:graphicData uri="http://schemas.openxmlformats.org/drawingml/2006/table">
            <a:tbl>
              <a:tblPr firstRow="1" bandRow="1"/>
              <a:tblGrid>
                <a:gridCol w="845090">
                  <a:extLst>
                    <a:ext uri="{9D8B030D-6E8A-4147-A177-3AD203B41FA5}">
                      <a16:colId xmlns:a16="http://schemas.microsoft.com/office/drawing/2014/main" val="344083557"/>
                    </a:ext>
                  </a:extLst>
                </a:gridCol>
                <a:gridCol w="3335723">
                  <a:extLst>
                    <a:ext uri="{9D8B030D-6E8A-4147-A177-3AD203B41FA5}">
                      <a16:colId xmlns:a16="http://schemas.microsoft.com/office/drawing/2014/main" val="3480260566"/>
                    </a:ext>
                  </a:extLst>
                </a:gridCol>
              </a:tblGrid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/>
                        <a:t>#</a:t>
                      </a:r>
                      <a:endParaRPr lang="en-US" sz="1600"/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/>
                        <a:t>Slide Title</a:t>
                      </a:r>
                      <a:endParaRPr lang="en-US" sz="1600"/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5858123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11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Results at a Glance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960469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12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ANN (5-5) Confusion Matrix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843007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13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ANN (10-5) Confusion Matrix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6124484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14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Decision Tree (Depth 6) Confusion Matrix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1698251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15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Dashboard Artifacts (Tableau)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9345387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16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Model Comparison: Train vs Test Accuracy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8811934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17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Overfitting Gap by Model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2540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18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Tableau Dashboard Overview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350317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19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Next Steps &amp; Future Analysis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047676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20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Thank You / Q&amp;A</a:t>
                      </a:r>
                    </a:p>
                  </a:txBody>
                  <a:tcPr marL="41681" marR="41681" marT="20840" marB="20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241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601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5486" y="2315874"/>
            <a:ext cx="7293023" cy="3683358"/>
          </a:xfrm>
        </p:spPr>
        <p:txBody>
          <a:bodyPr anchor="ctr">
            <a:normAutofit fontScale="70000" lnSpcReduction="20000"/>
          </a:bodyPr>
          <a:lstStyle/>
          <a:p>
            <a:pPr>
              <a:defRPr sz="2000"/>
            </a:pPr>
            <a:r>
              <a:rPr lang="en-US" sz="2800" dirty="0"/>
              <a:t>Questions?</a:t>
            </a:r>
          </a:p>
          <a:p>
            <a:pPr>
              <a:defRPr sz="2000"/>
            </a:pPr>
            <a:r>
              <a:rPr lang="en-US" sz="2800" dirty="0"/>
              <a:t>Thank you for your time.</a:t>
            </a:r>
          </a:p>
          <a:p>
            <a:pPr>
              <a:defRPr sz="2000"/>
            </a:pPr>
            <a:r>
              <a:rPr lang="en-US" sz="2800" dirty="0"/>
              <a:t>Email: </a:t>
            </a:r>
            <a:r>
              <a:rPr lang="en-US" sz="2800" dirty="0">
                <a:hlinkClick r:id="rId4"/>
              </a:rPr>
              <a:t>contact@rhysingalls.com</a:t>
            </a:r>
            <a:endParaRPr lang="en-US" sz="2800" dirty="0"/>
          </a:p>
          <a:p>
            <a:endParaRPr lang="en-US" sz="2800" b="1" dirty="0"/>
          </a:p>
          <a:p>
            <a:pPr marL="0" indent="0">
              <a:buNone/>
            </a:pPr>
            <a:r>
              <a:rPr lang="en-US" sz="2800" b="1" dirty="0"/>
              <a:t>🌐 Resources &amp; Links</a:t>
            </a:r>
          </a:p>
          <a:p>
            <a:r>
              <a:rPr lang="en-US" sz="2800" b="1" dirty="0"/>
              <a:t>📊 Tableau Dashboard: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https://public.tableau.com/app/profile/rhys.ingalls/viz/ClimateWins_Presentation/Dashboard1</a:t>
            </a:r>
            <a:endParaRPr lang="en-US" sz="2800" dirty="0"/>
          </a:p>
          <a:p>
            <a:r>
              <a:rPr lang="en-US" sz="2800" b="1" dirty="0"/>
              <a:t>💻 GitHub Repository:</a:t>
            </a:r>
            <a:br>
              <a:rPr lang="en-US" sz="2800" dirty="0"/>
            </a:br>
            <a:r>
              <a:rPr lang="en-US" sz="2800" dirty="0">
                <a:hlinkClick r:id="rId6"/>
              </a:rPr>
              <a:t>https://github.com/Rhys-I/climatewins-ml-report</a:t>
            </a:r>
            <a:endParaRPr lang="en-US" sz="2800" dirty="0"/>
          </a:p>
          <a:p>
            <a:r>
              <a:rPr lang="en-US" sz="2800" b="1" dirty="0"/>
              <a:t>🎥 YouTube Presentation (Recorded):</a:t>
            </a:r>
            <a:br>
              <a:rPr lang="en-US" sz="2800" dirty="0"/>
            </a:br>
            <a:r>
              <a:rPr lang="en-US" sz="2800" dirty="0">
                <a:hlinkClick r:id="rId7"/>
              </a:rPr>
              <a:t>https://youtu.be/yTbekKT6FeU</a:t>
            </a:r>
            <a:endParaRPr lang="en-US" sz="2800" dirty="0"/>
          </a:p>
          <a:p>
            <a:pPr>
              <a:defRPr sz="2000"/>
            </a:pPr>
            <a:endParaRPr lang="en-US" sz="2800" dirty="0"/>
          </a:p>
        </p:txBody>
      </p:sp>
      <p:pic>
        <p:nvPicPr>
          <p:cNvPr id="4" name="Slide 19">
            <a:hlinkClick r:id="" action="ppaction://media"/>
            <a:extLst>
              <a:ext uri="{FF2B5EF4-FFF2-40B4-BE49-F238E27FC236}">
                <a16:creationId xmlns:a16="http://schemas.microsoft.com/office/drawing/2014/main" id="{8DC503DD-7A8C-D991-5ED9-937BA91991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830" y="6348866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000">
        <p:fade/>
      </p:transition>
    </mc:Choice>
    <mc:Fallback xmlns="">
      <p:transition spd="med" advTm="1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Objectives &amp; Working 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1830182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Objective: Evaluate ML approaches to classify 'pleasant' weather days by station and compare model performance.</a:t>
            </a:r>
          </a:p>
          <a:p>
            <a:pPr>
              <a:defRPr sz="2000"/>
            </a:pPr>
            <a:r>
              <a:rPr lang="en-US" sz="2000" dirty="0"/>
              <a:t>H1: A compact ANN (e.g., two hidden layers) will generalize best across stations for 'pleasant' weather classification.</a:t>
            </a:r>
          </a:p>
          <a:p>
            <a:pPr>
              <a:defRPr sz="2000"/>
            </a:pPr>
            <a:r>
              <a:rPr lang="en-US" sz="2000" dirty="0"/>
              <a:t>H2: A single decision tree will achieve very high train accuracy but show signs of overfitting.</a:t>
            </a:r>
          </a:p>
          <a:p>
            <a:pPr>
              <a:defRPr sz="2000"/>
            </a:pPr>
            <a:r>
              <a:rPr lang="en-US" sz="2000" dirty="0"/>
              <a:t>H3: Temperature distribution differs by station and helps explain station‑level performance differences.</a:t>
            </a:r>
          </a:p>
        </p:txBody>
      </p:sp>
      <p:pic>
        <p:nvPicPr>
          <p:cNvPr id="4" name="Slide 2">
            <a:hlinkClick r:id="" action="ppaction://media"/>
            <a:extLst>
              <a:ext uri="{FF2B5EF4-FFF2-40B4-BE49-F238E27FC236}">
                <a16:creationId xmlns:a16="http://schemas.microsoft.com/office/drawing/2014/main" id="{7BC5A198-A473-BB8A-3C70-F0123779D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30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0">
        <p:fade/>
      </p:transition>
    </mc:Choice>
    <mc:Fallback xmlns="">
      <p:transition spd="med" advClick="0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Data Origin, Coverage, Bias &amp; 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5486" y="1814448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Data: Historical daily weather features from multiple European weather stations (processed CSVs).</a:t>
            </a:r>
          </a:p>
          <a:p>
            <a:pPr>
              <a:defRPr sz="2000"/>
            </a:pPr>
            <a:r>
              <a:rPr lang="en-US" sz="2000" dirty="0"/>
              <a:t>Coverage: 15 stations, multi‑year period; label = 'pleasant' weather (binary).</a:t>
            </a:r>
          </a:p>
          <a:p>
            <a:pPr>
              <a:defRPr sz="2000"/>
            </a:pPr>
            <a:r>
              <a:rPr lang="en-US" sz="2000" dirty="0"/>
              <a:t>Potential biases: station sampling, time‑period shifts, label imbalance, localized climate idiosyncrasies.</a:t>
            </a:r>
          </a:p>
          <a:p>
            <a:pPr>
              <a:defRPr sz="2000"/>
            </a:pPr>
            <a:r>
              <a:rPr lang="en-US" sz="2000" dirty="0"/>
              <a:t>Data quality: Stations vary in observations; accuracy ultimately measured with held‑out test sets per station.</a:t>
            </a:r>
          </a:p>
        </p:txBody>
      </p:sp>
      <p:pic>
        <p:nvPicPr>
          <p:cNvPr id="4" name="Slide 3">
            <a:hlinkClick r:id="" action="ppaction://media"/>
            <a:extLst>
              <a:ext uri="{FF2B5EF4-FFF2-40B4-BE49-F238E27FC236}">
                <a16:creationId xmlns:a16="http://schemas.microsoft.com/office/drawing/2014/main" id="{CD18EFBE-5838-6BB6-F23D-EA75F17A70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30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7000">
        <p:fade/>
      </p:transition>
    </mc:Choice>
    <mc:Fallback xmlns="">
      <p:transition spd="med" advClick="0" advTm="2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rgbClr val="FFFFFF"/>
                </a:solidFill>
              </a:rPr>
              <a:t>Optimization Recap: Gradient Descent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3168" y="1452021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Optimization practice: Gradient Descent (α = 0.01, 100 iterations) converged smoothly across stations/years.</a:t>
            </a:r>
          </a:p>
          <a:p>
            <a:pPr>
              <a:defRPr sz="2000"/>
            </a:pPr>
            <a:r>
              <a:rPr lang="en-US" sz="2000" dirty="0"/>
              <a:t>Shared linear characteristics allowed the same α and iteration count to work broadly without instability.</a:t>
            </a:r>
          </a:p>
          <a:p>
            <a:pPr>
              <a:defRPr sz="2000"/>
            </a:pPr>
            <a:r>
              <a:rPr lang="en-US" sz="2000" dirty="0"/>
              <a:t>Result: Stable convergence and minimal final loss—good foundation for feature scaling and ML preparation.</a:t>
            </a:r>
          </a:p>
        </p:txBody>
      </p:sp>
      <p:pic>
        <p:nvPicPr>
          <p:cNvPr id="5" name="Slide 4">
            <a:hlinkClick r:id="" action="ppaction://media"/>
            <a:extLst>
              <a:ext uri="{FF2B5EF4-FFF2-40B4-BE49-F238E27FC236}">
                <a16:creationId xmlns:a16="http://schemas.microsoft.com/office/drawing/2014/main" id="{4E6968D5-1B5A-4A86-F3EE-F73AF39DA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30" y="637063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6000">
        <p:fade/>
      </p:transition>
    </mc:Choice>
    <mc:Fallback xmlns="">
      <p:transition spd="med" advClick="0" advTm="1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Gradient Descent: Loss vs Iterations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1D9587-A8C5-1F2C-C460-8AD87DD79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890" y="1574310"/>
            <a:ext cx="5936213" cy="4452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EF3D06-8067-36D6-0FF8-3E2E705E7D51}"/>
              </a:ext>
            </a:extLst>
          </p:cNvPr>
          <p:cNvSpPr txBox="1"/>
          <p:nvPr/>
        </p:nvSpPr>
        <p:spPr>
          <a:xfrm>
            <a:off x="1792446" y="5888770"/>
            <a:ext cx="57476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steadily decreased and stabilized by iteration 100 across all stations, confirming an optimal learning rate (α = 0.01) and smooth convergence.</a:t>
            </a:r>
          </a:p>
        </p:txBody>
      </p:sp>
      <p:pic>
        <p:nvPicPr>
          <p:cNvPr id="7" name="Slide 5">
            <a:hlinkClick r:id="" action="ppaction://media"/>
            <a:extLst>
              <a:ext uri="{FF2B5EF4-FFF2-40B4-BE49-F238E27FC236}">
                <a16:creationId xmlns:a16="http://schemas.microsoft.com/office/drawing/2014/main" id="{A6F26FE0-FE62-0029-6EA6-6CC99DC4E7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421" y="635043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5000">
        <p:fade/>
      </p:transition>
    </mc:Choice>
    <mc:Fallback xmlns="">
      <p:transition spd="med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3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030" y="2767106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Gradient Descent: 3D Loss Surface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E5E71-564C-A513-5282-95A9670B6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821" y="1091922"/>
            <a:ext cx="5419311" cy="46741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E8CE8-B223-5B56-CF7C-3CD9605EFCEA}"/>
              </a:ext>
            </a:extLst>
          </p:cNvPr>
          <p:cNvSpPr txBox="1"/>
          <p:nvPr/>
        </p:nvSpPr>
        <p:spPr>
          <a:xfrm>
            <a:off x="3472543" y="5766077"/>
            <a:ext cx="5040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surface shows a clean descent path directly toward the global minimum—no oscillations or irregular jumps observed.</a:t>
            </a:r>
          </a:p>
        </p:txBody>
      </p:sp>
      <p:pic>
        <p:nvPicPr>
          <p:cNvPr id="7" name="Slide 6">
            <a:hlinkClick r:id="" action="ppaction://media"/>
            <a:extLst>
              <a:ext uri="{FF2B5EF4-FFF2-40B4-BE49-F238E27FC236}">
                <a16:creationId xmlns:a16="http://schemas.microsoft.com/office/drawing/2014/main" id="{1BCA7089-BA2A-883B-2057-24660DEF04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399" y="633068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000">
        <p:fade/>
      </p:transition>
    </mc:Choice>
    <mc:Fallback xmlns="">
      <p:transition spd="med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Supervised Learning: Models &amp;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1906382"/>
            <a:ext cx="7293023" cy="3683358"/>
          </a:xfrm>
        </p:spPr>
        <p:txBody>
          <a:bodyPr anchor="ctr">
            <a:normAutofit/>
          </a:bodyPr>
          <a:lstStyle/>
          <a:p>
            <a:pPr>
              <a:defRPr sz="2000"/>
            </a:pPr>
            <a:r>
              <a:rPr lang="en-US" sz="2000" dirty="0"/>
              <a:t>Compared KNN, Decision Tree, and ANN on scaled features.</a:t>
            </a:r>
          </a:p>
          <a:p>
            <a:pPr>
              <a:defRPr sz="2000"/>
            </a:pPr>
            <a:r>
              <a:rPr lang="en-US" sz="2000" dirty="0"/>
              <a:t>Decision Tree (</a:t>
            </a:r>
            <a:r>
              <a:rPr lang="en-US" sz="2000" dirty="0" err="1"/>
              <a:t>max_depth</a:t>
            </a:r>
            <a:r>
              <a:rPr lang="en-US" sz="2000" dirty="0"/>
              <a:t>=6) achieved 1.000 train and 1.000 test accuracy but showed diagonal‑only confusion matrices → classic overfitting risk.</a:t>
            </a:r>
          </a:p>
          <a:p>
            <a:pPr>
              <a:defRPr sz="2000"/>
            </a:pPr>
            <a:r>
              <a:rPr lang="en-US" sz="2000" dirty="0"/>
              <a:t>ANN (5,5) on scaled data: Train 0.981, Test 0.975 — best generalization across stations.</a:t>
            </a:r>
          </a:p>
          <a:p>
            <a:pPr>
              <a:defRPr sz="2000"/>
            </a:pPr>
            <a:r>
              <a:rPr lang="en-US" sz="2000" dirty="0"/>
              <a:t>Deeper ANNs (10,5) and (20,10,5) did not improve test accuracy; marginally higher false negatives.</a:t>
            </a:r>
          </a:p>
        </p:txBody>
      </p:sp>
      <p:pic>
        <p:nvPicPr>
          <p:cNvPr id="4" name="Slide 7">
            <a:hlinkClick r:id="" action="ppaction://media"/>
            <a:extLst>
              <a:ext uri="{FF2B5EF4-FFF2-40B4-BE49-F238E27FC236}">
                <a16:creationId xmlns:a16="http://schemas.microsoft.com/office/drawing/2014/main" id="{6C8576C4-CC70-897E-DA3E-7F8E32CBD0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30" y="633798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000">
        <p:fade/>
      </p:transition>
    </mc:Choice>
    <mc:Fallback xmlns="">
      <p:transition spd="med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030" y="2767106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KNN: Accuracy vs k</a:t>
            </a:r>
          </a:p>
        </p:txBody>
      </p:sp>
      <p:pic>
        <p:nvPicPr>
          <p:cNvPr id="5" name="Picture 4" descr="A graph with blue and orange lines&#10;&#10;AI-generated content may be incorrect.">
            <a:extLst>
              <a:ext uri="{FF2B5EF4-FFF2-40B4-BE49-F238E27FC236}">
                <a16:creationId xmlns:a16="http://schemas.microsoft.com/office/drawing/2014/main" id="{BFF35E0F-DA8E-E8FF-432E-3E87CC9F4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32" y="1607354"/>
            <a:ext cx="5714966" cy="3643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5A13A-1430-6B43-4F6D-51A350729892}"/>
              </a:ext>
            </a:extLst>
          </p:cNvPr>
          <p:cNvSpPr txBox="1"/>
          <p:nvPr/>
        </p:nvSpPr>
        <p:spPr>
          <a:xfrm>
            <a:off x="3650155" y="5356553"/>
            <a:ext cx="5072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accuracy dropped as k increased, while test accuracy improved up to k=4, indicating better generalization and reduced overfitting.</a:t>
            </a:r>
          </a:p>
        </p:txBody>
      </p:sp>
      <p:pic>
        <p:nvPicPr>
          <p:cNvPr id="7" name="Slide 8">
            <a:hlinkClick r:id="" action="ppaction://media"/>
            <a:extLst>
              <a:ext uri="{FF2B5EF4-FFF2-40B4-BE49-F238E27FC236}">
                <a16:creationId xmlns:a16="http://schemas.microsoft.com/office/drawing/2014/main" id="{06B6E632-B3AD-CDB6-DF75-8C8E460262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618" y="637020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000">
        <p:fade/>
      </p:transition>
    </mc:Choice>
    <mc:Fallback xmlns="">
      <p:transition spd="med" advTm="1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8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2699</TotalTime>
  <Words>1020</Words>
  <Application>Microsoft Office PowerPoint</Application>
  <PresentationFormat>On-screen Show (4:3)</PresentationFormat>
  <Paragraphs>114</Paragraphs>
  <Slides>20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Climate Model Performance and Overfitting Analysis</vt:lpstr>
      <vt:lpstr>📑 Slide Index </vt:lpstr>
      <vt:lpstr>Objectives &amp; Working Hypotheses</vt:lpstr>
      <vt:lpstr>Data Origin, Coverage, Bias &amp; Accuracy</vt:lpstr>
      <vt:lpstr>Optimization Recap: Gradient Descent Findings</vt:lpstr>
      <vt:lpstr>Gradient Descent: Loss vs Iterations</vt:lpstr>
      <vt:lpstr>Gradient Descent: 3D Loss Surface</vt:lpstr>
      <vt:lpstr>Supervised Learning: Models &amp; Rationale</vt:lpstr>
      <vt:lpstr>KNN: Accuracy vs k</vt:lpstr>
      <vt:lpstr>KNN: Confusion Matrices Grid</vt:lpstr>
      <vt:lpstr>Results at a Glance</vt:lpstr>
      <vt:lpstr>ANN (5-5) Confusion Matrix</vt:lpstr>
      <vt:lpstr>ANN (10-5) Confusion Matrix</vt:lpstr>
      <vt:lpstr>Decision Tree (Depth 6) Confusion Matrix</vt:lpstr>
      <vt:lpstr>Dashboard Artifacts (Tableau)</vt:lpstr>
      <vt:lpstr>Model Comparison: Train vs Test Accuracy</vt:lpstr>
      <vt:lpstr>Overfitting Gap by Model</vt:lpstr>
      <vt:lpstr>Tableau Dashboard</vt:lpstr>
      <vt:lpstr>Next Steps &amp; Future Analysis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Rhys Ingalls</dc:creator>
  <cp:keywords/>
  <dc:description>generated using python-pptx</dc:description>
  <cp:lastModifiedBy>Rhys Ingalls</cp:lastModifiedBy>
  <cp:revision>8</cp:revision>
  <dcterms:created xsi:type="dcterms:W3CDTF">2013-01-27T09:14:16Z</dcterms:created>
  <dcterms:modified xsi:type="dcterms:W3CDTF">2025-10-20T14:30:38Z</dcterms:modified>
  <cp:category/>
</cp:coreProperties>
</file>

<file path=docProps/thumbnail.jpeg>
</file>